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270" r:id="rId4"/>
    <p:sldId id="294" r:id="rId5"/>
    <p:sldId id="293" r:id="rId6"/>
    <p:sldId id="291" r:id="rId7"/>
    <p:sldId id="289" r:id="rId8"/>
    <p:sldId id="275" r:id="rId9"/>
    <p:sldId id="272" r:id="rId10"/>
    <p:sldId id="292" r:id="rId11"/>
    <p:sldId id="271" r:id="rId12"/>
    <p:sldId id="298" r:id="rId13"/>
    <p:sldId id="296" r:id="rId14"/>
    <p:sldId id="295" r:id="rId15"/>
    <p:sldId id="287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333FF"/>
    <a:srgbClr val="00FA00"/>
    <a:srgbClr val="9437FF"/>
    <a:srgbClr val="8B34F0"/>
    <a:srgbClr val="F1ED71"/>
    <a:srgbClr val="0096FF"/>
    <a:srgbClr val="FE9201"/>
    <a:srgbClr val="019051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94"/>
  </p:normalViewPr>
  <p:slideViewPr>
    <p:cSldViewPr snapToGrid="0" snapToObjects="1" showGuides="1">
      <p:cViewPr varScale="1">
        <p:scale>
          <a:sx n="68" d="100"/>
          <a:sy n="68" d="100"/>
        </p:scale>
        <p:origin x="79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5F0F9-750A-9C48-B1C8-3DE042F6BF2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E6AE-BE1E-944F-AB75-956E52FB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6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4E6AE-BE1E-944F-AB75-956E52FBF0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2313-AA9A-E34A-ADF4-C5511FDCA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9CD33-DD1F-964E-B560-BD414C80C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2EAB5-5B82-7C4B-9D35-329A572E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9FAF-626D-B54D-91A5-32332B1D857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B9170-D6AD-504E-B95A-F7FC8611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A0CEE-374E-9E4B-8A17-827F2B5D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8E44-7269-4540-AF70-77A6367A98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0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D494E-3098-AD4D-A35E-7FBF1EE9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3A1B6-EFA3-9F4F-9DF4-73E1BB640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33E1F-24D0-664C-BB61-2CF15571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9FAF-626D-B54D-91A5-32332B1D857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E8EBA-A4E1-EF48-99C8-B1450599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B482-709F-2D47-87E8-12405448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8E44-7269-4540-AF70-77A6367A98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4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2EE955-0B84-2949-AD9C-91A4F4DDC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166F6-3E97-3F4C-A0CF-11476F27D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E140-47E8-B546-910F-31E01D27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9FAF-626D-B54D-91A5-32332B1D857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A73AB-F230-AC48-A749-D2346DE7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23B10-5E5D-F442-B62A-4BE938F1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8E44-7269-4540-AF70-77A6367A98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5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CE0D-CB14-5740-954E-1A1BBBFC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C2A5-0946-1146-A991-7DFEE3A1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D61EF-F948-1A4E-9434-C595C8AC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9FAF-626D-B54D-91A5-32332B1D857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594FA-8DA2-5E4D-9CEE-6E7FB118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4011F-50D3-F44A-A1A6-45680898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8E44-7269-4540-AF70-77A6367A98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0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5CEC-1AFE-124B-AC9E-E30F0935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05C32-B77D-C04A-A13B-EA28AE771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5B9CF-00FE-CB4C-A944-BC2DAC3B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9FAF-626D-B54D-91A5-32332B1D857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F0188-23F5-5E44-8EDB-5D380C3E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410E-F397-5247-BEDA-14D73FBF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8E44-7269-4540-AF70-77A6367A98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8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4375-04D0-FF42-BF29-913BE76A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8FAE-74A1-8B4F-A7AA-7B48B7B31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C185D-2B4E-AC46-9F46-3D0F79774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2A83F-4E80-C54F-A826-256CD79F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9FAF-626D-B54D-91A5-32332B1D857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6672-385B-8447-A53B-CA79F8D5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57C58-DACC-5D4A-916F-C186C022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8E44-7269-4540-AF70-77A6367A98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3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7E94-AC51-834C-81A8-25F77DB3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1E67F-F6B1-254C-ADEB-8F96A73D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800B1-4868-734C-9497-EF19966F3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E8114-9E0B-9144-A993-C86E6909A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3F942-22FE-124C-A986-22F8B655E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EEADF-5F1C-204C-AB64-A8DF22CB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9FAF-626D-B54D-91A5-32332B1D857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62B58-2EC5-6847-8575-15F7C6367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0F55C-F8F3-2F47-B0D5-ABBE4E12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8E44-7269-4540-AF70-77A6367A98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3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E4BC-13D5-2B48-8F2C-72675005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93379-BAB9-8C4E-9589-E74F9AD2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9FAF-626D-B54D-91A5-32332B1D857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4273B-88BD-2847-8946-FB32781D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4916B-D226-5D4D-91F0-BA7043EF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8E44-7269-4540-AF70-77A6367A98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0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4F742-A055-4645-91B9-8CE3A122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9FAF-626D-B54D-91A5-32332B1D857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A43DB-8D50-BB41-A9C1-9AC28781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2A317-C77B-D442-8447-27E1AB32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8E44-7269-4540-AF70-77A6367A98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6F01-827A-D542-9028-5970B513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7AA7-1679-6A4D-825B-30976405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F36C2-E4B5-EB45-87EB-E96F04227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63B6D-7702-4D43-A7D7-F3E30A4D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9FAF-626D-B54D-91A5-32332B1D857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35EA2-CA24-2645-AA9E-20F08227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E0472-B88E-3442-86B7-EE0065CA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8E44-7269-4540-AF70-77A6367A98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5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584E-B1B5-7541-9BF8-6DFD27B9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DE0F9-AE52-D84F-B33F-95BC1115B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46574-F1E5-CF40-9F04-8A42B4D7C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B58C6-A536-6B42-993A-0CE309A0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9FAF-626D-B54D-91A5-32332B1D857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93518-7BD8-224E-A70E-49EA5628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D58A2-AB06-2049-A5AC-92DD3450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8E44-7269-4540-AF70-77A6367A98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6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0989A-48AE-9F49-8662-4C25D764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9B639-8B5C-7647-A753-D0A4A7449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DE0FB-3978-5A41-9DD2-707C781C9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9FAF-626D-B54D-91A5-32332B1D857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BCC4C-93F0-0244-A015-550EF739D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D816F-78A2-8E40-A9A4-92EBADB77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88E44-7269-4540-AF70-77A6367A98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8DE197A-8DF1-4479-BBD1-41E8673A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CF63FFC1-900B-0E44-AFE2-3951CFD9F2E6}"/>
              </a:ext>
            </a:extLst>
          </p:cNvPr>
          <p:cNvSpPr/>
          <p:nvPr/>
        </p:nvSpPr>
        <p:spPr>
          <a:xfrm>
            <a:off x="10076624" y="3588264"/>
            <a:ext cx="1683795" cy="164274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FF39C5-755E-A547-8236-FC8C44F9D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</a:extLst>
          </a:blip>
          <a:srcRect l="3986" t="6211" b="10437"/>
          <a:stretch/>
        </p:blipFill>
        <p:spPr>
          <a:xfrm>
            <a:off x="4432481" y="4480017"/>
            <a:ext cx="1315302" cy="1471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E16E2-CACF-A946-8FB4-B7F2575BAE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5000"/>
                    </a14:imgEffect>
                  </a14:imgLayer>
                </a14:imgProps>
              </a:ext>
            </a:extLst>
          </a:blip>
          <a:srcRect l="4668" r="67337" b="48246"/>
          <a:stretch/>
        </p:blipFill>
        <p:spPr>
          <a:xfrm>
            <a:off x="5631536" y="590747"/>
            <a:ext cx="3336325" cy="5676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94404C-7370-D34C-AC94-8C4D76825D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rcRect t="22828" b="23135"/>
          <a:stretch/>
        </p:blipFill>
        <p:spPr>
          <a:xfrm>
            <a:off x="5232291" y="504132"/>
            <a:ext cx="1315303" cy="915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9D4AF3-4F0C-704B-8E4B-E194D33BD8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2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rcRect t="22827" b="25544"/>
          <a:stretch/>
        </p:blipFill>
        <p:spPr>
          <a:xfrm>
            <a:off x="5257653" y="1217802"/>
            <a:ext cx="1315303" cy="874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14C183-5230-BE4B-A379-4DEF2B82E6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0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rcRect r="72034" b="63582"/>
          <a:stretch/>
        </p:blipFill>
        <p:spPr>
          <a:xfrm>
            <a:off x="5171200" y="2012052"/>
            <a:ext cx="1117663" cy="1436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F1F941-BBA4-C44E-B119-51F753DAE22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t="8698" b="10737"/>
          <a:stretch/>
        </p:blipFill>
        <p:spPr>
          <a:xfrm>
            <a:off x="4897076" y="3319655"/>
            <a:ext cx="998502" cy="103649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7E58A-E102-2F4B-A545-48EAD02CFEBF}"/>
              </a:ext>
            </a:extLst>
          </p:cNvPr>
          <p:cNvCxnSpPr>
            <a:cxnSpLocks/>
          </p:cNvCxnSpPr>
          <p:nvPr/>
        </p:nvCxnSpPr>
        <p:spPr>
          <a:xfrm flipH="1" flipV="1">
            <a:off x="6421508" y="1166552"/>
            <a:ext cx="450480" cy="12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B769A3-3334-2446-8AE5-BF01F4D7FFA6}"/>
              </a:ext>
            </a:extLst>
          </p:cNvPr>
          <p:cNvCxnSpPr>
            <a:cxnSpLocks/>
          </p:cNvCxnSpPr>
          <p:nvPr/>
        </p:nvCxnSpPr>
        <p:spPr>
          <a:xfrm flipH="1">
            <a:off x="6409865" y="1567098"/>
            <a:ext cx="440152" cy="11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FE976B-35EB-3344-B445-6AD5A72404AF}"/>
              </a:ext>
            </a:extLst>
          </p:cNvPr>
          <p:cNvCxnSpPr>
            <a:cxnSpLocks/>
          </p:cNvCxnSpPr>
          <p:nvPr/>
        </p:nvCxnSpPr>
        <p:spPr>
          <a:xfrm flipH="1">
            <a:off x="5350755" y="1945003"/>
            <a:ext cx="1351671" cy="692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5C9909-8CCF-9543-9B5A-76F658F57611}"/>
              </a:ext>
            </a:extLst>
          </p:cNvPr>
          <p:cNvCxnSpPr>
            <a:cxnSpLocks/>
          </p:cNvCxnSpPr>
          <p:nvPr/>
        </p:nvCxnSpPr>
        <p:spPr>
          <a:xfrm flipH="1">
            <a:off x="5760553" y="3459944"/>
            <a:ext cx="661202" cy="28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34EA33-5087-FA4F-86FC-41EDD233583C}"/>
              </a:ext>
            </a:extLst>
          </p:cNvPr>
          <p:cNvCxnSpPr>
            <a:cxnSpLocks/>
          </p:cNvCxnSpPr>
          <p:nvPr/>
        </p:nvCxnSpPr>
        <p:spPr>
          <a:xfrm flipH="1">
            <a:off x="5037161" y="3812372"/>
            <a:ext cx="1435893" cy="1237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ADCB787-C164-C94C-86B1-35A7F8BB19D1}"/>
              </a:ext>
            </a:extLst>
          </p:cNvPr>
          <p:cNvSpPr txBox="1"/>
          <p:nvPr/>
        </p:nvSpPr>
        <p:spPr>
          <a:xfrm>
            <a:off x="5628761" y="2180873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DB6449-6EC6-CD41-8F67-8D0BC68D72DA}"/>
              </a:ext>
            </a:extLst>
          </p:cNvPr>
          <p:cNvSpPr txBox="1"/>
          <p:nvPr/>
        </p:nvSpPr>
        <p:spPr>
          <a:xfrm>
            <a:off x="5503668" y="2592239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CF9E35-E312-714E-BDD0-82875D93B6D7}"/>
              </a:ext>
            </a:extLst>
          </p:cNvPr>
          <p:cNvSpPr txBox="1"/>
          <p:nvPr/>
        </p:nvSpPr>
        <p:spPr>
          <a:xfrm>
            <a:off x="5355653" y="3476766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D49DB8-BAF4-DE4A-961F-32F6334D9C4E}"/>
              </a:ext>
            </a:extLst>
          </p:cNvPr>
          <p:cNvSpPr txBox="1"/>
          <p:nvPr/>
        </p:nvSpPr>
        <p:spPr>
          <a:xfrm>
            <a:off x="5002371" y="3941571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339A4D-8A40-024C-89A4-88EE52D09937}"/>
              </a:ext>
            </a:extLst>
          </p:cNvPr>
          <p:cNvSpPr txBox="1"/>
          <p:nvPr/>
        </p:nvSpPr>
        <p:spPr>
          <a:xfrm>
            <a:off x="5002371" y="4145115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71E770-CF7D-E04D-A183-BF11D228D67B}"/>
              </a:ext>
            </a:extLst>
          </p:cNvPr>
          <p:cNvSpPr txBox="1"/>
          <p:nvPr/>
        </p:nvSpPr>
        <p:spPr>
          <a:xfrm>
            <a:off x="5384779" y="1565042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351863-9E0C-A241-95CC-2065E557EF2E}"/>
              </a:ext>
            </a:extLst>
          </p:cNvPr>
          <p:cNvSpPr txBox="1"/>
          <p:nvPr/>
        </p:nvSpPr>
        <p:spPr>
          <a:xfrm>
            <a:off x="7085607" y="1790716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D6D67D-C23A-764B-80B3-2CAE0CB3207D}"/>
              </a:ext>
            </a:extLst>
          </p:cNvPr>
          <p:cNvSpPr txBox="1"/>
          <p:nvPr/>
        </p:nvSpPr>
        <p:spPr>
          <a:xfrm>
            <a:off x="5665920" y="695327"/>
            <a:ext cx="23552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dirty="0"/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AA15C7-81A6-B045-BDD0-49E9FA2746EC}"/>
              </a:ext>
            </a:extLst>
          </p:cNvPr>
          <p:cNvSpPr txBox="1"/>
          <p:nvPr/>
        </p:nvSpPr>
        <p:spPr>
          <a:xfrm>
            <a:off x="5988997" y="943144"/>
            <a:ext cx="23552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A66D0D-D85F-2B4B-94BE-09884A0AE19F}"/>
              </a:ext>
            </a:extLst>
          </p:cNvPr>
          <p:cNvSpPr txBox="1"/>
          <p:nvPr/>
        </p:nvSpPr>
        <p:spPr>
          <a:xfrm>
            <a:off x="6702425" y="2291824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64C8A9-94A0-3F48-BC26-F04130434F47}"/>
              </a:ext>
            </a:extLst>
          </p:cNvPr>
          <p:cNvSpPr txBox="1"/>
          <p:nvPr/>
        </p:nvSpPr>
        <p:spPr>
          <a:xfrm>
            <a:off x="6999094" y="4847439"/>
            <a:ext cx="31611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2915DB-43F9-C94B-A54A-E0712C76A624}"/>
              </a:ext>
            </a:extLst>
          </p:cNvPr>
          <p:cNvSpPr txBox="1"/>
          <p:nvPr/>
        </p:nvSpPr>
        <p:spPr>
          <a:xfrm>
            <a:off x="6472837" y="2680942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B4ADE2-4EFC-B748-BE35-5ED4F6E2F3AE}"/>
              </a:ext>
            </a:extLst>
          </p:cNvPr>
          <p:cNvSpPr txBox="1"/>
          <p:nvPr/>
        </p:nvSpPr>
        <p:spPr>
          <a:xfrm>
            <a:off x="5566866" y="1422577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6BD892-85B9-3F4A-BB36-E36AAF804EF7}"/>
              </a:ext>
            </a:extLst>
          </p:cNvPr>
          <p:cNvSpPr txBox="1"/>
          <p:nvPr/>
        </p:nvSpPr>
        <p:spPr>
          <a:xfrm>
            <a:off x="5889943" y="1499775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87C3FF-6191-C249-A6E5-A85AD55E1142}"/>
              </a:ext>
            </a:extLst>
          </p:cNvPr>
          <p:cNvSpPr txBox="1"/>
          <p:nvPr/>
        </p:nvSpPr>
        <p:spPr>
          <a:xfrm>
            <a:off x="5566866" y="1742368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2D9D67-0078-C145-961B-0BA3C199C021}"/>
              </a:ext>
            </a:extLst>
          </p:cNvPr>
          <p:cNvSpPr txBox="1"/>
          <p:nvPr/>
        </p:nvSpPr>
        <p:spPr>
          <a:xfrm>
            <a:off x="6637875" y="2972999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755EF5-FC5F-9A43-997F-CA9919425388}"/>
              </a:ext>
            </a:extLst>
          </p:cNvPr>
          <p:cNvSpPr txBox="1"/>
          <p:nvPr/>
        </p:nvSpPr>
        <p:spPr>
          <a:xfrm>
            <a:off x="5276924" y="4104215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90B988-D907-6047-9D7C-C4B8DD91B520}"/>
              </a:ext>
            </a:extLst>
          </p:cNvPr>
          <p:cNvSpPr txBox="1"/>
          <p:nvPr/>
        </p:nvSpPr>
        <p:spPr>
          <a:xfrm>
            <a:off x="5254002" y="3898404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B6F210-045C-C841-803A-E3F812CBAD94}"/>
              </a:ext>
            </a:extLst>
          </p:cNvPr>
          <p:cNvSpPr txBox="1"/>
          <p:nvPr/>
        </p:nvSpPr>
        <p:spPr>
          <a:xfrm>
            <a:off x="4625053" y="4500196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0E4818-E42B-2D46-9DD8-0FA233FDF4EE}"/>
              </a:ext>
            </a:extLst>
          </p:cNvPr>
          <p:cNvSpPr txBox="1"/>
          <p:nvPr/>
        </p:nvSpPr>
        <p:spPr>
          <a:xfrm>
            <a:off x="7947680" y="5547270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C51232-CFB5-0247-ABC8-9FE673672FDB}"/>
              </a:ext>
            </a:extLst>
          </p:cNvPr>
          <p:cNvSpPr txBox="1"/>
          <p:nvPr/>
        </p:nvSpPr>
        <p:spPr>
          <a:xfrm>
            <a:off x="5083849" y="5061512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9879A5-E1F0-1941-B741-F50BC541A5BF}"/>
              </a:ext>
            </a:extLst>
          </p:cNvPr>
          <p:cNvSpPr txBox="1"/>
          <p:nvPr/>
        </p:nvSpPr>
        <p:spPr>
          <a:xfrm>
            <a:off x="6710794" y="797590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BD0A7F-04B7-3D47-BDF1-00DCA77D07F8}"/>
              </a:ext>
            </a:extLst>
          </p:cNvPr>
          <p:cNvSpPr txBox="1"/>
          <p:nvPr/>
        </p:nvSpPr>
        <p:spPr>
          <a:xfrm>
            <a:off x="7306405" y="2473605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D6F43B-6617-1F41-AC22-3E13EA2BAA7E}"/>
              </a:ext>
            </a:extLst>
          </p:cNvPr>
          <p:cNvSpPr txBox="1"/>
          <p:nvPr/>
        </p:nvSpPr>
        <p:spPr>
          <a:xfrm>
            <a:off x="7302305" y="1126469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B68C4EB-5AB6-8441-9FAB-E2663E14505E}"/>
              </a:ext>
            </a:extLst>
          </p:cNvPr>
          <p:cNvSpPr txBox="1"/>
          <p:nvPr/>
        </p:nvSpPr>
        <p:spPr>
          <a:xfrm>
            <a:off x="6198319" y="5663686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65A8C6-21D8-214E-B35C-240BAA54EDF7}"/>
              </a:ext>
            </a:extLst>
          </p:cNvPr>
          <p:cNvSpPr txBox="1"/>
          <p:nvPr/>
        </p:nvSpPr>
        <p:spPr>
          <a:xfrm>
            <a:off x="7631568" y="1137058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A1647F-1C73-CE40-AE80-9DCE807A2CD7}"/>
              </a:ext>
            </a:extLst>
          </p:cNvPr>
          <p:cNvSpPr txBox="1"/>
          <p:nvPr/>
        </p:nvSpPr>
        <p:spPr>
          <a:xfrm>
            <a:off x="6978992" y="4289575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B61091-D866-7741-B935-4FA78103623C}"/>
              </a:ext>
            </a:extLst>
          </p:cNvPr>
          <p:cNvSpPr txBox="1"/>
          <p:nvPr/>
        </p:nvSpPr>
        <p:spPr>
          <a:xfrm>
            <a:off x="7070884" y="3663574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D953D9-5345-F74C-A36B-409B4162E3F8}"/>
              </a:ext>
            </a:extLst>
          </p:cNvPr>
          <p:cNvSpPr txBox="1"/>
          <p:nvPr/>
        </p:nvSpPr>
        <p:spPr>
          <a:xfrm>
            <a:off x="7468365" y="1872148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C7BDCA-0B35-154D-B8A4-ACD653220E69}"/>
              </a:ext>
            </a:extLst>
          </p:cNvPr>
          <p:cNvSpPr txBox="1"/>
          <p:nvPr/>
        </p:nvSpPr>
        <p:spPr>
          <a:xfrm>
            <a:off x="7267040" y="3092974"/>
            <a:ext cx="31611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8E33E927-069B-6D42-AFFD-D21F1BADC7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41861" y="3545813"/>
            <a:ext cx="1324743" cy="170688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F3327AB-ABF1-1D40-A4CC-87873F954DB8}"/>
              </a:ext>
            </a:extLst>
          </p:cNvPr>
          <p:cNvSpPr txBox="1"/>
          <p:nvPr/>
        </p:nvSpPr>
        <p:spPr>
          <a:xfrm>
            <a:off x="10804758" y="3893216"/>
            <a:ext cx="955661" cy="115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/>
              <a:t>Círculo Nacional de Compensação</a:t>
            </a:r>
          </a:p>
          <a:p>
            <a:pPr algn="ctr"/>
            <a:endParaRPr lang="pt-PT" sz="394" dirty="0"/>
          </a:p>
          <a:p>
            <a:pPr algn="ctr"/>
            <a:r>
              <a:rPr lang="pt-PT" sz="2025" b="1" dirty="0"/>
              <a:t>34</a:t>
            </a:r>
          </a:p>
          <a:p>
            <a:pPr algn="ctr"/>
            <a:r>
              <a:rPr lang="pt-PT" sz="1350" dirty="0"/>
              <a:t>mandatos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8D2BFD6-0D38-0A41-935E-FB4CBC12B62B}"/>
              </a:ext>
            </a:extLst>
          </p:cNvPr>
          <p:cNvSpPr/>
          <p:nvPr/>
        </p:nvSpPr>
        <p:spPr>
          <a:xfrm>
            <a:off x="10055656" y="5624556"/>
            <a:ext cx="1682368" cy="79465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D564D27-FBB4-0B4C-99E5-82E367CACABB}"/>
              </a:ext>
            </a:extLst>
          </p:cNvPr>
          <p:cNvSpPr txBox="1"/>
          <p:nvPr/>
        </p:nvSpPr>
        <p:spPr>
          <a:xfrm>
            <a:off x="10846809" y="5691662"/>
            <a:ext cx="838632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Círculo da Europa</a:t>
            </a:r>
          </a:p>
          <a:p>
            <a:pPr algn="ctr"/>
            <a:endParaRPr lang="pt-PT" sz="394" dirty="0"/>
          </a:p>
          <a:p>
            <a:pPr algn="ctr"/>
            <a:r>
              <a:rPr lang="pt-PT" sz="2025" dirty="0"/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51C1D82-4356-054D-983F-FB8A0BA0AF3F}"/>
              </a:ext>
            </a:extLst>
          </p:cNvPr>
          <p:cNvSpPr txBox="1"/>
          <p:nvPr/>
        </p:nvSpPr>
        <p:spPr>
          <a:xfrm>
            <a:off x="10094156" y="5692445"/>
            <a:ext cx="838632" cy="77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/>
              <a:t>Círculo Fora da Europa</a:t>
            </a:r>
          </a:p>
          <a:p>
            <a:pPr algn="ctr"/>
            <a:endParaRPr lang="pt-PT" sz="394" dirty="0"/>
          </a:p>
          <a:p>
            <a:pPr algn="ctr"/>
            <a:r>
              <a:rPr lang="pt-PT" sz="2025" dirty="0"/>
              <a:t>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67339F1-6857-9340-A705-FEC5F7F5F154}"/>
              </a:ext>
            </a:extLst>
          </p:cNvPr>
          <p:cNvSpPr/>
          <p:nvPr/>
        </p:nvSpPr>
        <p:spPr>
          <a:xfrm>
            <a:off x="10054229" y="235940"/>
            <a:ext cx="1683795" cy="79465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2CBAE89-A854-2046-B0CE-395D44732A43}"/>
              </a:ext>
            </a:extLst>
          </p:cNvPr>
          <p:cNvSpPr txBox="1"/>
          <p:nvPr/>
        </p:nvSpPr>
        <p:spPr>
          <a:xfrm>
            <a:off x="10088797" y="147354"/>
            <a:ext cx="1649227" cy="94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713" b="1" dirty="0"/>
              <a:t>215</a:t>
            </a:r>
          </a:p>
          <a:p>
            <a:pPr algn="ctr"/>
            <a:r>
              <a:rPr lang="pt-PT" dirty="0"/>
              <a:t>mandatos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7CE520A-65E5-B349-86E0-1B3BDA4F12E4}"/>
              </a:ext>
            </a:extLst>
          </p:cNvPr>
          <p:cNvSpPr txBox="1"/>
          <p:nvPr/>
        </p:nvSpPr>
        <p:spPr>
          <a:xfrm>
            <a:off x="4729296" y="2255398"/>
            <a:ext cx="721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00B050"/>
                </a:solidFill>
              </a:rPr>
              <a:t>Vouga Norte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0DC4882-F995-DB49-B105-0400184BC07C}"/>
              </a:ext>
            </a:extLst>
          </p:cNvPr>
          <p:cNvSpPr txBox="1"/>
          <p:nvPr/>
        </p:nvSpPr>
        <p:spPr>
          <a:xfrm>
            <a:off x="4780126" y="2716514"/>
            <a:ext cx="6046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00B0F0"/>
                </a:solidFill>
              </a:rPr>
              <a:t>Vouga Sul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A602B1A-7CC2-4843-B84D-0C02279DADB1}"/>
              </a:ext>
            </a:extLst>
          </p:cNvPr>
          <p:cNvSpPr txBox="1"/>
          <p:nvPr/>
        </p:nvSpPr>
        <p:spPr>
          <a:xfrm>
            <a:off x="4543594" y="1439639"/>
            <a:ext cx="8643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FF2600"/>
                </a:solidFill>
              </a:rPr>
              <a:t>Douro Noroeste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A07442-2C9F-9E41-8546-B2AB923ECAEA}"/>
              </a:ext>
            </a:extLst>
          </p:cNvPr>
          <p:cNvSpPr txBox="1"/>
          <p:nvPr/>
        </p:nvSpPr>
        <p:spPr>
          <a:xfrm>
            <a:off x="5951628" y="1941765"/>
            <a:ext cx="7938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019051"/>
                </a:solidFill>
              </a:rPr>
              <a:t>Douro Interior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EF4D5A6-DA3D-9F42-88FC-00AE445F312C}"/>
              </a:ext>
            </a:extLst>
          </p:cNvPr>
          <p:cNvSpPr txBox="1"/>
          <p:nvPr/>
        </p:nvSpPr>
        <p:spPr>
          <a:xfrm>
            <a:off x="4566270" y="1682652"/>
            <a:ext cx="10005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FE9201"/>
                </a:solidFill>
              </a:rPr>
              <a:t>Porto - Matosinhos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8301DDA-99AC-C641-ABE7-367C164F049A}"/>
              </a:ext>
            </a:extLst>
          </p:cNvPr>
          <p:cNvSpPr txBox="1"/>
          <p:nvPr/>
        </p:nvSpPr>
        <p:spPr>
          <a:xfrm>
            <a:off x="4674518" y="1957005"/>
            <a:ext cx="9108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0096FF"/>
                </a:solidFill>
              </a:rPr>
              <a:t>Gaia - Gondomar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1383D57-EC83-674B-BC4F-3CD752BC0999}"/>
              </a:ext>
            </a:extLst>
          </p:cNvPr>
          <p:cNvSpPr txBox="1"/>
          <p:nvPr/>
        </p:nvSpPr>
        <p:spPr>
          <a:xfrm>
            <a:off x="5174143" y="626557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FF7E79"/>
                </a:solidFill>
              </a:rPr>
              <a:t>Cávado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3E6B9F8-E956-B540-AAE6-781DF8EC4EAA}"/>
              </a:ext>
            </a:extLst>
          </p:cNvPr>
          <p:cNvSpPr txBox="1"/>
          <p:nvPr/>
        </p:nvSpPr>
        <p:spPr>
          <a:xfrm>
            <a:off x="6250454" y="734279"/>
            <a:ext cx="3465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941751"/>
                </a:solidFill>
              </a:rPr>
              <a:t>Ave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B7300FA-BBC6-6845-9B66-8EBC12AEB5FE}"/>
              </a:ext>
            </a:extLst>
          </p:cNvPr>
          <p:cNvSpPr txBox="1"/>
          <p:nvPr/>
        </p:nvSpPr>
        <p:spPr>
          <a:xfrm>
            <a:off x="4640060" y="3536847"/>
            <a:ext cx="4331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9437FF"/>
                </a:solidFill>
              </a:rPr>
              <a:t>Oeste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1416E17-C157-0A45-8769-E7561A2B8B3C}"/>
              </a:ext>
            </a:extLst>
          </p:cNvPr>
          <p:cNvSpPr txBox="1"/>
          <p:nvPr/>
        </p:nvSpPr>
        <p:spPr>
          <a:xfrm>
            <a:off x="5394863" y="4102563"/>
            <a:ext cx="1423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00B050"/>
                </a:solidFill>
              </a:rPr>
              <a:t>Amadora – Odivelas - Loures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98A723-262B-4F4A-93E4-6F113C223FA6}"/>
              </a:ext>
            </a:extLst>
          </p:cNvPr>
          <p:cNvSpPr txBox="1"/>
          <p:nvPr/>
        </p:nvSpPr>
        <p:spPr>
          <a:xfrm>
            <a:off x="4294073" y="4274902"/>
            <a:ext cx="846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FFC000"/>
                </a:solidFill>
              </a:rPr>
              <a:t>Cascais - Oeiras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A63BBC5-F280-6A49-ADE9-2C706599BD99}"/>
              </a:ext>
            </a:extLst>
          </p:cNvPr>
          <p:cNvSpPr txBox="1"/>
          <p:nvPr/>
        </p:nvSpPr>
        <p:spPr>
          <a:xfrm>
            <a:off x="4526473" y="3904156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0096FF"/>
                </a:solidFill>
              </a:rPr>
              <a:t>Sintra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3441650-0296-AB4F-B997-1B64D74F3559}"/>
              </a:ext>
            </a:extLst>
          </p:cNvPr>
          <p:cNvSpPr txBox="1"/>
          <p:nvPr/>
        </p:nvSpPr>
        <p:spPr>
          <a:xfrm>
            <a:off x="5420338" y="4289651"/>
            <a:ext cx="4555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FF2600"/>
                </a:solidFill>
              </a:rPr>
              <a:t>Lisboa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A6E6049-4370-F349-9939-13B1A3018C77}"/>
              </a:ext>
            </a:extLst>
          </p:cNvPr>
          <p:cNvSpPr txBox="1"/>
          <p:nvPr/>
        </p:nvSpPr>
        <p:spPr>
          <a:xfrm>
            <a:off x="4225504" y="4523401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0333FF"/>
                </a:solidFill>
              </a:rPr>
              <a:t>Tejo Sul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E44CC24-444F-0D41-B5B4-AA00614A8313}"/>
              </a:ext>
            </a:extLst>
          </p:cNvPr>
          <p:cNvSpPr txBox="1"/>
          <p:nvPr/>
        </p:nvSpPr>
        <p:spPr>
          <a:xfrm>
            <a:off x="4594563" y="5156870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b="1" dirty="0">
                <a:solidFill>
                  <a:srgbClr val="FF40FF"/>
                </a:solidFill>
              </a:rPr>
              <a:t>Sado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046BAEB-029B-2D4A-9B81-C2BB235A875C}"/>
              </a:ext>
            </a:extLst>
          </p:cNvPr>
          <p:cNvSpPr/>
          <p:nvPr/>
        </p:nvSpPr>
        <p:spPr>
          <a:xfrm>
            <a:off x="10054229" y="1537261"/>
            <a:ext cx="1683795" cy="164274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EC86E-006E-BC45-9748-7EF42AA05422}"/>
              </a:ext>
            </a:extLst>
          </p:cNvPr>
          <p:cNvSpPr txBox="1"/>
          <p:nvPr/>
        </p:nvSpPr>
        <p:spPr>
          <a:xfrm>
            <a:off x="10054228" y="1624798"/>
            <a:ext cx="1683796" cy="149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710" b="1" dirty="0"/>
              <a:t>176</a:t>
            </a:r>
          </a:p>
          <a:p>
            <a:pPr algn="ctr"/>
            <a:r>
              <a:rPr lang="pt-PT" dirty="0"/>
              <a:t>mandatos</a:t>
            </a:r>
          </a:p>
          <a:p>
            <a:pPr algn="ctr"/>
            <a:r>
              <a:rPr lang="pt-PT" b="1" dirty="0"/>
              <a:t>30 círculos </a:t>
            </a:r>
            <a:r>
              <a:rPr lang="pt-PT" dirty="0"/>
              <a:t>territoriais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28515-BFBF-6249-B679-FC57678D62A7}"/>
              </a:ext>
            </a:extLst>
          </p:cNvPr>
          <p:cNvSpPr txBox="1"/>
          <p:nvPr/>
        </p:nvSpPr>
        <p:spPr>
          <a:xfrm>
            <a:off x="10750687" y="316890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D33232-290E-4140-B396-1AFB4C46209D}"/>
              </a:ext>
            </a:extLst>
          </p:cNvPr>
          <p:cNvSpPr txBox="1"/>
          <p:nvPr/>
        </p:nvSpPr>
        <p:spPr>
          <a:xfrm>
            <a:off x="10746593" y="516765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D7A398-FE62-034A-A48E-7116BC3A2098}"/>
              </a:ext>
            </a:extLst>
          </p:cNvPr>
          <p:cNvSpPr txBox="1"/>
          <p:nvPr/>
        </p:nvSpPr>
        <p:spPr>
          <a:xfrm>
            <a:off x="10731309" y="10478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739B47D-ED47-EF43-A206-0DC4470D87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5813" y="157709"/>
            <a:ext cx="3813335" cy="67081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16DE348-A95C-E74B-898A-A66472ED94F0}"/>
              </a:ext>
            </a:extLst>
          </p:cNvPr>
          <p:cNvSpPr/>
          <p:nvPr/>
        </p:nvSpPr>
        <p:spPr>
          <a:xfrm>
            <a:off x="950248" y="2040258"/>
            <a:ext cx="2390113" cy="342521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17F8EAC-FD74-A84D-88F5-14FD8579D328}"/>
              </a:ext>
            </a:extLst>
          </p:cNvPr>
          <p:cNvSpPr txBox="1"/>
          <p:nvPr/>
        </p:nvSpPr>
        <p:spPr>
          <a:xfrm>
            <a:off x="1042432" y="2127796"/>
            <a:ext cx="2241599" cy="315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710" b="1" dirty="0"/>
              <a:t>30</a:t>
            </a:r>
          </a:p>
          <a:p>
            <a:pPr algn="ctr"/>
            <a:r>
              <a:rPr lang="pt-PT" b="1" dirty="0"/>
              <a:t>círculos territoriais </a:t>
            </a:r>
            <a:r>
              <a:rPr lang="pt-PT" dirty="0"/>
              <a:t>pela decomposição dos cinco maiores, elegem 176 deputados e cada círculo elege um mínimo de 3 e um máximo de 9 deputados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B5132-0732-5F4E-9BEF-7EE003C8C995}"/>
              </a:ext>
            </a:extLst>
          </p:cNvPr>
          <p:cNvSpPr txBox="1"/>
          <p:nvPr/>
        </p:nvSpPr>
        <p:spPr>
          <a:xfrm>
            <a:off x="846577" y="6166603"/>
            <a:ext cx="3353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/>
              <a:t>Nota: a configuração dos círculos territoriais é ajustável</a:t>
            </a:r>
          </a:p>
        </p:txBody>
      </p:sp>
    </p:spTree>
    <p:extLst>
      <p:ext uri="{BB962C8B-B14F-4D97-AF65-F5344CB8AC3E}">
        <p14:creationId xmlns:p14="http://schemas.microsoft.com/office/powerpoint/2010/main" val="42559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93E6A-7942-014A-A6D6-4B693B8C4AED}"/>
              </a:ext>
            </a:extLst>
          </p:cNvPr>
          <p:cNvSpPr txBox="1"/>
          <p:nvPr/>
        </p:nvSpPr>
        <p:spPr>
          <a:xfrm>
            <a:off x="225814" y="1105086"/>
            <a:ext cx="3985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Círculos territoriais: distribuição mandatos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3D4D0-FA91-404F-9DE0-F4CDA7AADDBB}"/>
              </a:ext>
            </a:extLst>
          </p:cNvPr>
          <p:cNvSpPr/>
          <p:nvPr/>
        </p:nvSpPr>
        <p:spPr>
          <a:xfrm flipV="1">
            <a:off x="325745" y="1890364"/>
            <a:ext cx="4078069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22F508-2CC7-624A-A3A9-C7DDC556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3" y="157709"/>
            <a:ext cx="3813335" cy="6708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98251E2-8E82-D142-B102-63351DC809BA}"/>
              </a:ext>
            </a:extLst>
          </p:cNvPr>
          <p:cNvSpPr txBox="1"/>
          <p:nvPr/>
        </p:nvSpPr>
        <p:spPr>
          <a:xfrm>
            <a:off x="2218544" y="1806475"/>
            <a:ext cx="2425664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500" b="1" dirty="0"/>
              <a:t>176</a:t>
            </a:r>
          </a:p>
          <a:p>
            <a:pPr algn="ctr"/>
            <a:r>
              <a:rPr lang="pt-PT" sz="2800" b="1" dirty="0"/>
              <a:t>mandatos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3B374E-0F09-B447-A82D-ACF0DF3A9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29369"/>
              </p:ext>
            </p:extLst>
          </p:nvPr>
        </p:nvGraphicFramePr>
        <p:xfrm>
          <a:off x="6396544" y="157709"/>
          <a:ext cx="5569640" cy="6569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247">
                  <a:extLst>
                    <a:ext uri="{9D8B030D-6E8A-4147-A177-3AD203B41FA5}">
                      <a16:colId xmlns:a16="http://schemas.microsoft.com/office/drawing/2014/main" val="2750156477"/>
                    </a:ext>
                  </a:extLst>
                </a:gridCol>
                <a:gridCol w="2279802">
                  <a:extLst>
                    <a:ext uri="{9D8B030D-6E8A-4147-A177-3AD203B41FA5}">
                      <a16:colId xmlns:a16="http://schemas.microsoft.com/office/drawing/2014/main" val="3147740877"/>
                    </a:ext>
                  </a:extLst>
                </a:gridCol>
                <a:gridCol w="606023">
                  <a:extLst>
                    <a:ext uri="{9D8B030D-6E8A-4147-A177-3AD203B41FA5}">
                      <a16:colId xmlns:a16="http://schemas.microsoft.com/office/drawing/2014/main" val="1813068157"/>
                    </a:ext>
                  </a:extLst>
                </a:gridCol>
                <a:gridCol w="355919">
                  <a:extLst>
                    <a:ext uri="{9D8B030D-6E8A-4147-A177-3AD203B41FA5}">
                      <a16:colId xmlns:a16="http://schemas.microsoft.com/office/drawing/2014/main" val="3448577967"/>
                    </a:ext>
                  </a:extLst>
                </a:gridCol>
                <a:gridCol w="298201">
                  <a:extLst>
                    <a:ext uri="{9D8B030D-6E8A-4147-A177-3AD203B41FA5}">
                      <a16:colId xmlns:a16="http://schemas.microsoft.com/office/drawing/2014/main" val="2036398197"/>
                    </a:ext>
                  </a:extLst>
                </a:gridCol>
                <a:gridCol w="298201">
                  <a:extLst>
                    <a:ext uri="{9D8B030D-6E8A-4147-A177-3AD203B41FA5}">
                      <a16:colId xmlns:a16="http://schemas.microsoft.com/office/drawing/2014/main" val="3115672284"/>
                    </a:ext>
                  </a:extLst>
                </a:gridCol>
                <a:gridCol w="654120">
                  <a:extLst>
                    <a:ext uri="{9D8B030D-6E8A-4147-A177-3AD203B41FA5}">
                      <a16:colId xmlns:a16="http://schemas.microsoft.com/office/drawing/2014/main" val="2311690455"/>
                    </a:ext>
                  </a:extLst>
                </a:gridCol>
                <a:gridCol w="432873">
                  <a:extLst>
                    <a:ext uri="{9D8B030D-6E8A-4147-A177-3AD203B41FA5}">
                      <a16:colId xmlns:a16="http://schemas.microsoft.com/office/drawing/2014/main" val="1129048553"/>
                    </a:ext>
                  </a:extLst>
                </a:gridCol>
                <a:gridCol w="423254">
                  <a:extLst>
                    <a:ext uri="{9D8B030D-6E8A-4147-A177-3AD203B41FA5}">
                      <a16:colId xmlns:a16="http://schemas.microsoft.com/office/drawing/2014/main" val="2294188509"/>
                    </a:ext>
                  </a:extLst>
                </a:gridCol>
              </a:tblGrid>
              <a:tr h="32305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RATEIO DE 176 MANDATOS PELOS CÍRCULOS TERRITORIAIS (final)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840931"/>
                  </a:ext>
                </a:extLst>
              </a:tr>
              <a:tr h="2314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CÍRCULOS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INSCRITOS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MANDATOS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INSC/MANDAT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DESVIOS P/ MÉDIA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217491"/>
                  </a:ext>
                </a:extLst>
              </a:tr>
              <a:tr h="2314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DO VOUGA NORTE NORTE (Sª Mª da Feira)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341 166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5,331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56 861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3 771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1182861025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DO VOUGA SUL (Aveiro)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304 489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4,758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50 748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-2 342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-4,4%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1130676306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DE BEJA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122 987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1,922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40 996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-12 094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-22,8%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1902208305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DO CÁVADO (Braga)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395 772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6,184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56 539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3 449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4230469369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DO AVE (Guimarães)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382 401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5,975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54 629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1 539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1112106224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DE BRAGANÇA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141 541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47 180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-5 910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-11,1%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3867120644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DE CASTELO BRANCO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170 075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2,657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42 519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-10 571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-19,9%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4087678241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DE COIMBRA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380 095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5,939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54 299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1 209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600334921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DE  ÉVORA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136 696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2,136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45 565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-7 525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-14,2%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2288920637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DE FARO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376 801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5,888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53 829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2114378640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DA GUARDA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151 535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2,368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-2 578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-4,9%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4137142077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DE LEIRIA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415 245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6,488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59 321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6 231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11,7%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3226630595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CONCELHIO DE  LISBOA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483 087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7,548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53 676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825615459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DO OESTE (Torres Vedras)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354 597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5,541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50 657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-2 433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-4,6%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3433308626"/>
                  </a:ext>
                </a:extLst>
              </a:tr>
              <a:tr h="2314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DA AMADORA / LOURES / ODIVELAS (Loures)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440 149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6,877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55 019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1 929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2978175021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DE CASCAIS/ OEIRAS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324 231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5,066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54 039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2657566496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CONCELHIO DE SINTRA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318 983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4,984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53 164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0,1%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3139425949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DE PORTALEGRE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96 391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1,506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32 130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-20 960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-39,5%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4085187683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DO PORTO / MATOSINHOS (Porto)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362 137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5,658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51 734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-1 356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-2,6%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1705315313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DO DOURO NOROESTE (Maia)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427 793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6,684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53 474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0,7%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3318932173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DO DOURO INTERIOR (Paredes)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391 066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55 867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2 777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2720024585"/>
                  </a:ext>
                </a:extLst>
              </a:tr>
              <a:tr h="2314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DE Vª Nª DE GAIA / GONDOMAR (Vª Nª Gaia)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413 792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6,466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59 113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6 023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11,3%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1647212554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DE SANTARÉM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380 889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5,951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54 413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1 323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1917362829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DO SADO (Setúbal)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262 170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4,096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52 434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-656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-1,2%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364821534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DO TEJO SUL (Almada)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475 005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7,422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59 376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6 286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11,8%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1558232170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DE VIANA DO CASTELO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240 917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3,764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48 183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-4 907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-9,2%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3956074207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DE VILA REAL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219 087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3,423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54 772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1 682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629890802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DISTRITAL DE VISEU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347 962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5,437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57 994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4 904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9,2%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396878180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REGIONAL DOS AÇORES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228 954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3,577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45 791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-7 299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-13,7%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1117222689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CÍRCULO REGIONAL DA MADEIRA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257 907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4,030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51 581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-1 509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-2,8%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2805303349"/>
                  </a:ext>
                </a:extLst>
              </a:tr>
              <a:tr h="19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9 343 920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146,0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53 090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 Regular" panose="020B0506020202020204" pitchFamily="34" charset="0"/>
                      </a:endParaRPr>
                    </a:p>
                  </a:txBody>
                  <a:tcPr marL="4842" marR="4842" marT="4842" marB="0" anchor="ctr"/>
                </a:tc>
                <a:extLst>
                  <a:ext uri="{0D108BD9-81ED-4DB2-BD59-A6C34878D82A}">
                    <a16:rowId xmlns:a16="http://schemas.microsoft.com/office/drawing/2014/main" val="3245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84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93E6A-7942-014A-A6D6-4B693B8C4AED}"/>
              </a:ext>
            </a:extLst>
          </p:cNvPr>
          <p:cNvSpPr txBox="1"/>
          <p:nvPr/>
        </p:nvSpPr>
        <p:spPr>
          <a:xfrm>
            <a:off x="1715077" y="975636"/>
            <a:ext cx="459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Círculo Nacional de Compensação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3D4D0-FA91-404F-9DE0-F4CDA7AADDBB}"/>
              </a:ext>
            </a:extLst>
          </p:cNvPr>
          <p:cNvSpPr/>
          <p:nvPr/>
        </p:nvSpPr>
        <p:spPr>
          <a:xfrm>
            <a:off x="1718317" y="1731604"/>
            <a:ext cx="8869680" cy="75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22F508-2CC7-624A-A3A9-C7DDC556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3" y="157709"/>
            <a:ext cx="3813335" cy="6708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98251E2-8E82-D142-B102-63351DC809BA}"/>
              </a:ext>
            </a:extLst>
          </p:cNvPr>
          <p:cNvSpPr txBox="1"/>
          <p:nvPr/>
        </p:nvSpPr>
        <p:spPr>
          <a:xfrm>
            <a:off x="1715077" y="1731604"/>
            <a:ext cx="1682448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500" b="1" dirty="0"/>
              <a:t>34</a:t>
            </a:r>
          </a:p>
          <a:p>
            <a:pPr algn="ctr"/>
            <a:r>
              <a:rPr lang="pt-PT" sz="2800" b="1" dirty="0"/>
              <a:t>mandatos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5D1F5-0545-744F-B48B-6F60A03E05C6}"/>
              </a:ext>
            </a:extLst>
          </p:cNvPr>
          <p:cNvSpPr txBox="1"/>
          <p:nvPr/>
        </p:nvSpPr>
        <p:spPr>
          <a:xfrm>
            <a:off x="3704181" y="2136338"/>
            <a:ext cx="6772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Os eleitores dispõem de um </a:t>
            </a:r>
            <a:r>
              <a:rPr lang="pt-PT" dirty="0"/>
              <a:t>único boletim de voto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, em tudo semelhante ao atual.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Aplica-se o </a:t>
            </a:r>
            <a:r>
              <a:rPr lang="pt-PT" dirty="0"/>
              <a:t>método de </a:t>
            </a:r>
            <a:r>
              <a:rPr lang="pt-PT" dirty="0" err="1"/>
              <a:t>Hondt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 às duas regiões autónomas e aos 18 distritos, tal como se processa atualmente.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Subtraem-se os 176 mandatos atribuídos pelos círculos territoriais e pelos círculos da emigração.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Obtêm-se os 34 mandatos distribuídos pelas diferentes forças políticas.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0" grpId="0"/>
      <p:bldP spid="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93E6A-7942-014A-A6D6-4B693B8C4AED}"/>
              </a:ext>
            </a:extLst>
          </p:cNvPr>
          <p:cNvSpPr txBox="1"/>
          <p:nvPr/>
        </p:nvSpPr>
        <p:spPr>
          <a:xfrm>
            <a:off x="1717571" y="1206757"/>
            <a:ext cx="406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Aplicação das alterações propostas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3D4D0-FA91-404F-9DE0-F4CDA7AADDBB}"/>
              </a:ext>
            </a:extLst>
          </p:cNvPr>
          <p:cNvSpPr/>
          <p:nvPr/>
        </p:nvSpPr>
        <p:spPr>
          <a:xfrm>
            <a:off x="1718317" y="1731604"/>
            <a:ext cx="8869680" cy="75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22F508-2CC7-624A-A3A9-C7DDC556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3" y="157709"/>
            <a:ext cx="3813335" cy="670817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40F38C3-BD50-4251-A0EB-E7A6B2159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353290"/>
              </p:ext>
            </p:extLst>
          </p:nvPr>
        </p:nvGraphicFramePr>
        <p:xfrm>
          <a:off x="1431883" y="2215609"/>
          <a:ext cx="9442548" cy="3435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9719">
                  <a:extLst>
                    <a:ext uri="{9D8B030D-6E8A-4147-A177-3AD203B41FA5}">
                      <a16:colId xmlns:a16="http://schemas.microsoft.com/office/drawing/2014/main" val="3899217709"/>
                    </a:ext>
                  </a:extLst>
                </a:gridCol>
                <a:gridCol w="644499">
                  <a:extLst>
                    <a:ext uri="{9D8B030D-6E8A-4147-A177-3AD203B41FA5}">
                      <a16:colId xmlns:a16="http://schemas.microsoft.com/office/drawing/2014/main" val="2141087642"/>
                    </a:ext>
                  </a:extLst>
                </a:gridCol>
                <a:gridCol w="617833">
                  <a:extLst>
                    <a:ext uri="{9D8B030D-6E8A-4147-A177-3AD203B41FA5}">
                      <a16:colId xmlns:a16="http://schemas.microsoft.com/office/drawing/2014/main" val="2180617317"/>
                    </a:ext>
                  </a:extLst>
                </a:gridCol>
                <a:gridCol w="617833">
                  <a:extLst>
                    <a:ext uri="{9D8B030D-6E8A-4147-A177-3AD203B41FA5}">
                      <a16:colId xmlns:a16="http://schemas.microsoft.com/office/drawing/2014/main" val="3940978081"/>
                    </a:ext>
                  </a:extLst>
                </a:gridCol>
                <a:gridCol w="617833">
                  <a:extLst>
                    <a:ext uri="{9D8B030D-6E8A-4147-A177-3AD203B41FA5}">
                      <a16:colId xmlns:a16="http://schemas.microsoft.com/office/drawing/2014/main" val="1205274358"/>
                    </a:ext>
                  </a:extLst>
                </a:gridCol>
                <a:gridCol w="617833">
                  <a:extLst>
                    <a:ext uri="{9D8B030D-6E8A-4147-A177-3AD203B41FA5}">
                      <a16:colId xmlns:a16="http://schemas.microsoft.com/office/drawing/2014/main" val="1582512601"/>
                    </a:ext>
                  </a:extLst>
                </a:gridCol>
                <a:gridCol w="617833">
                  <a:extLst>
                    <a:ext uri="{9D8B030D-6E8A-4147-A177-3AD203B41FA5}">
                      <a16:colId xmlns:a16="http://schemas.microsoft.com/office/drawing/2014/main" val="2858331977"/>
                    </a:ext>
                  </a:extLst>
                </a:gridCol>
                <a:gridCol w="617833">
                  <a:extLst>
                    <a:ext uri="{9D8B030D-6E8A-4147-A177-3AD203B41FA5}">
                      <a16:colId xmlns:a16="http://schemas.microsoft.com/office/drawing/2014/main" val="539565325"/>
                    </a:ext>
                  </a:extLst>
                </a:gridCol>
                <a:gridCol w="617833">
                  <a:extLst>
                    <a:ext uri="{9D8B030D-6E8A-4147-A177-3AD203B41FA5}">
                      <a16:colId xmlns:a16="http://schemas.microsoft.com/office/drawing/2014/main" val="562075505"/>
                    </a:ext>
                  </a:extLst>
                </a:gridCol>
                <a:gridCol w="617833">
                  <a:extLst>
                    <a:ext uri="{9D8B030D-6E8A-4147-A177-3AD203B41FA5}">
                      <a16:colId xmlns:a16="http://schemas.microsoft.com/office/drawing/2014/main" val="96069822"/>
                    </a:ext>
                  </a:extLst>
                </a:gridCol>
                <a:gridCol w="617833">
                  <a:extLst>
                    <a:ext uri="{9D8B030D-6E8A-4147-A177-3AD203B41FA5}">
                      <a16:colId xmlns:a16="http://schemas.microsoft.com/office/drawing/2014/main" val="2785870050"/>
                    </a:ext>
                  </a:extLst>
                </a:gridCol>
                <a:gridCol w="617833">
                  <a:extLst>
                    <a:ext uri="{9D8B030D-6E8A-4147-A177-3AD203B41FA5}">
                      <a16:colId xmlns:a16="http://schemas.microsoft.com/office/drawing/2014/main" val="1774278799"/>
                    </a:ext>
                  </a:extLst>
                </a:gridCol>
              </a:tblGrid>
              <a:tr h="517938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 dirty="0">
                          <a:effectLst/>
                        </a:rPr>
                        <a:t>ANÁLISE COMPARADA DOS RESULTADOS DE 2019 COM O ENSAIO PROPOSTO PELO PSD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288479"/>
                  </a:ext>
                </a:extLst>
              </a:tr>
              <a:tr h="352412"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TOTAL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PS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PSD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BE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PCP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CDS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PAN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IL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LIVRE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CHE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4258656"/>
                  </a:ext>
                </a:extLst>
              </a:tr>
              <a:tr h="352412"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effectLst/>
                        </a:rPr>
                        <a:t>MANDATOS  ELEIÇÕES 2019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A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230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108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79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19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9397870"/>
                  </a:ext>
                </a:extLst>
              </a:tr>
              <a:tr h="450812"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effectLst/>
                        </a:rPr>
                        <a:t>TRANSPOSIÇÃO 2019 p/ 210 MANDATOS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B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215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101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74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7027801"/>
                  </a:ext>
                </a:extLst>
              </a:tr>
              <a:tr h="352412"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effectLst/>
                        </a:rPr>
                        <a:t> MANDATOS CÍRCULOS TERRITORIAIS 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C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176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93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64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239925"/>
                  </a:ext>
                </a:extLst>
              </a:tr>
              <a:tr h="352412"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effectLst/>
                        </a:rPr>
                        <a:t> MANDATOS EMIGRAÇÃO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D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3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0379035"/>
                  </a:ext>
                </a:extLst>
              </a:tr>
              <a:tr h="352412"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effectLst/>
                        </a:rPr>
                        <a:t> MANDATOS CÍRCULO NACIONAL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E=B-C-D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34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824377"/>
                  </a:ext>
                </a:extLst>
              </a:tr>
              <a:tr h="352412"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effectLst/>
                        </a:rPr>
                        <a:t> TOTAL MANDATOS ENSAIO S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F=C+D+E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215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101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74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3191761"/>
                  </a:ext>
                </a:extLst>
              </a:tr>
              <a:tr h="352412"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effectLst/>
                        </a:rPr>
                        <a:t>DESVIOS (2019 - ENSAIO S)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G=B-F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>
                          <a:effectLst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effectLst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 Regula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4332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6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93E6A-7942-014A-A6D6-4B693B8C4AED}"/>
              </a:ext>
            </a:extLst>
          </p:cNvPr>
          <p:cNvSpPr txBox="1"/>
          <p:nvPr/>
        </p:nvSpPr>
        <p:spPr>
          <a:xfrm>
            <a:off x="1724737" y="1204225"/>
            <a:ext cx="406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Principais destaques da proposta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3D4D0-FA91-404F-9DE0-F4CDA7AADDBB}"/>
              </a:ext>
            </a:extLst>
          </p:cNvPr>
          <p:cNvSpPr/>
          <p:nvPr/>
        </p:nvSpPr>
        <p:spPr>
          <a:xfrm>
            <a:off x="1718317" y="1731604"/>
            <a:ext cx="8869680" cy="75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555B9-996E-A54C-985F-C8DE28F5544C}"/>
              </a:ext>
            </a:extLst>
          </p:cNvPr>
          <p:cNvSpPr txBox="1"/>
          <p:nvPr/>
        </p:nvSpPr>
        <p:spPr>
          <a:xfrm>
            <a:off x="1718317" y="2009725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71D47-527B-C64D-B85E-38B42B9260B4}"/>
              </a:ext>
            </a:extLst>
          </p:cNvPr>
          <p:cNvSpPr txBox="1"/>
          <p:nvPr/>
        </p:nvSpPr>
        <p:spPr>
          <a:xfrm>
            <a:off x="2241233" y="2133142"/>
            <a:ext cx="3784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pt-PT" sz="1600" dirty="0"/>
              <a:t>redução para 215 deputados,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se acompanhada de alterações complementares, não afeta a proporcionalidade.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3827A-E637-CA44-9473-F4EB30B7E690}"/>
              </a:ext>
            </a:extLst>
          </p:cNvPr>
          <p:cNvSpPr txBox="1"/>
          <p:nvPr/>
        </p:nvSpPr>
        <p:spPr>
          <a:xfrm>
            <a:off x="1724737" y="3242913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63D07A-3B55-5247-ADE2-482BE5C2B57A}"/>
              </a:ext>
            </a:extLst>
          </p:cNvPr>
          <p:cNvSpPr txBox="1"/>
          <p:nvPr/>
        </p:nvSpPr>
        <p:spPr>
          <a:xfrm>
            <a:off x="2228393" y="3366023"/>
            <a:ext cx="3692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A distribuição dos mandatos deve ser feita pelo </a:t>
            </a:r>
            <a:r>
              <a:rPr lang="pt-PT" sz="1600" dirty="0"/>
              <a:t>método do quociente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e não pelo método de </a:t>
            </a:r>
            <a:r>
              <a:rPr lang="pt-PT" sz="1600" dirty="0" err="1">
                <a:solidFill>
                  <a:schemeClr val="bg2">
                    <a:lumMod val="50000"/>
                  </a:schemeClr>
                </a:solidFill>
              </a:rPr>
              <a:t>Hondt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, de forma a garantir uma distribuição mais equilibrada.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01DE3E-E33D-C94F-8388-357B0D1EB41C}"/>
              </a:ext>
            </a:extLst>
          </p:cNvPr>
          <p:cNvSpPr txBox="1"/>
          <p:nvPr/>
        </p:nvSpPr>
        <p:spPr>
          <a:xfrm>
            <a:off x="1717912" y="4443241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AE2C84-5235-F743-B319-A491FAFB67E2}"/>
              </a:ext>
            </a:extLst>
          </p:cNvPr>
          <p:cNvSpPr txBox="1"/>
          <p:nvPr/>
        </p:nvSpPr>
        <p:spPr>
          <a:xfrm>
            <a:off x="2227988" y="5408204"/>
            <a:ext cx="3784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A atribuição de um </a:t>
            </a:r>
            <a:r>
              <a:rPr lang="pt-PT" sz="1600" dirty="0"/>
              <a:t>bónus de 1 mandato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 por círculo favorece os círculos com menor representação e </a:t>
            </a:r>
            <a:r>
              <a:rPr lang="pt-PT" sz="1600" dirty="0"/>
              <a:t>garante maior equilíbrio territorial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880CB8-7828-0E46-8B26-46CA39EFAAA6}"/>
              </a:ext>
            </a:extLst>
          </p:cNvPr>
          <p:cNvSpPr txBox="1"/>
          <p:nvPr/>
        </p:nvSpPr>
        <p:spPr>
          <a:xfrm>
            <a:off x="1711495" y="5285094"/>
            <a:ext cx="4697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8DF21F-73B1-3846-A9CD-1370D8E20EC7}"/>
              </a:ext>
            </a:extLst>
          </p:cNvPr>
          <p:cNvSpPr txBox="1"/>
          <p:nvPr/>
        </p:nvSpPr>
        <p:spPr>
          <a:xfrm>
            <a:off x="2228393" y="4546430"/>
            <a:ext cx="369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As assimetrias na dimensão eleitoral dos círculos prejudica a justiça territorial.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548A0A-D8BF-E842-8170-D10CC8EF033B}"/>
              </a:ext>
            </a:extLst>
          </p:cNvPr>
          <p:cNvSpPr txBox="1"/>
          <p:nvPr/>
        </p:nvSpPr>
        <p:spPr>
          <a:xfrm>
            <a:off x="6173341" y="2013262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7D53CE-413C-4443-9FB4-06DE35BE1F45}"/>
              </a:ext>
            </a:extLst>
          </p:cNvPr>
          <p:cNvSpPr txBox="1"/>
          <p:nvPr/>
        </p:nvSpPr>
        <p:spPr>
          <a:xfrm>
            <a:off x="6676994" y="2133957"/>
            <a:ext cx="3951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O cenário de </a:t>
            </a:r>
            <a:r>
              <a:rPr lang="pt-PT" sz="1600" dirty="0"/>
              <a:t>30 círculos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(pela divisão dos 5 maiores) possibilita melhor conhecimento dos candidatos, </a:t>
            </a:r>
            <a:r>
              <a:rPr lang="pt-PT" sz="1600" dirty="0"/>
              <a:t>tem custos políticos reduzidos e melhora a justiça territorial</a:t>
            </a:r>
            <a:endParaRPr lang="pt-PT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D6A212-EFF2-5F4B-83AE-B02F9D6ACC55}"/>
              </a:ext>
            </a:extLst>
          </p:cNvPr>
          <p:cNvSpPr txBox="1"/>
          <p:nvPr/>
        </p:nvSpPr>
        <p:spPr>
          <a:xfrm>
            <a:off x="6173341" y="3242913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008636-5FA1-5749-AC8D-9E2243161686}"/>
              </a:ext>
            </a:extLst>
          </p:cNvPr>
          <p:cNvSpPr txBox="1"/>
          <p:nvPr/>
        </p:nvSpPr>
        <p:spPr>
          <a:xfrm>
            <a:off x="6690241" y="3375887"/>
            <a:ext cx="369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Pela aplicação do quociente fixa-se um máximo de 9 e um mínimo de 3 mandatos por círculo do território nacional. </a:t>
            </a:r>
            <a:endParaRPr lang="pt-PT" sz="1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22F508-2CC7-624A-A3A9-C7DDC556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3" y="157709"/>
            <a:ext cx="3813335" cy="6708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D258F0D-5858-514F-A449-0D531E9C2445}"/>
              </a:ext>
            </a:extLst>
          </p:cNvPr>
          <p:cNvSpPr txBox="1"/>
          <p:nvPr/>
        </p:nvSpPr>
        <p:spPr>
          <a:xfrm>
            <a:off x="6231034" y="4441793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/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D3F086-E859-6141-B01D-BD442703C9D3}"/>
              </a:ext>
            </a:extLst>
          </p:cNvPr>
          <p:cNvSpPr txBox="1"/>
          <p:nvPr/>
        </p:nvSpPr>
        <p:spPr>
          <a:xfrm>
            <a:off x="6683417" y="4550475"/>
            <a:ext cx="3938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Círculo Nacional de Compensação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: o efeito combinado da redução do número de deputados e da decomposição dos círculos maiores exige um </a:t>
            </a:r>
            <a:r>
              <a:rPr lang="pt-PT" sz="1600" dirty="0"/>
              <a:t>círculo de compensação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que garanta a proporcionalidade e a representação dos pequenos partidos.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9668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8871C-6A88-4D42-A0A7-A59C7684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424" y="2875754"/>
            <a:ext cx="7974842" cy="1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8DE197A-8DF1-4479-BBD1-41E8673A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3F54D9-ECC3-5E4E-A57E-2DD4E5B95BF2}"/>
              </a:ext>
            </a:extLst>
          </p:cNvPr>
          <p:cNvGrpSpPr/>
          <p:nvPr/>
        </p:nvGrpSpPr>
        <p:grpSpPr>
          <a:xfrm>
            <a:off x="1405080" y="1075240"/>
            <a:ext cx="9381840" cy="1554417"/>
            <a:chOff x="1564645" y="2651791"/>
            <a:chExt cx="9381840" cy="15544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C12E4B-5971-1A4C-98E3-7FA06DD0C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4645" y="2651791"/>
              <a:ext cx="2928257" cy="155441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F6323E-66EA-1449-933C-BD74574F47EC}"/>
                </a:ext>
              </a:extLst>
            </p:cNvPr>
            <p:cNvSpPr/>
            <p:nvPr/>
          </p:nvSpPr>
          <p:spPr>
            <a:xfrm>
              <a:off x="4492900" y="2653043"/>
              <a:ext cx="6453585" cy="154228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anchor="b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Rubik" pitchFamily="2" charset="-79"/>
                  <a:cs typeface="Rubik" pitchFamily="2" charset="-79"/>
                </a:rPr>
                <a:t>  GRUPO DE TRABALHO SOBRE </a:t>
              </a:r>
            </a:p>
            <a:p>
              <a:pPr>
                <a:lnSpc>
                  <a:spcPct val="150000"/>
                </a:lnSpc>
              </a:pPr>
              <a:r>
                <a:rPr lang="en-US" sz="2900" b="1" i="1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 REFORMA DO SISTEMA POLÍTICO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latin typeface="Rubik" pitchFamily="2" charset="-79"/>
                  <a:cs typeface="Rubik" pitchFamily="2" charset="-79"/>
                </a:rPr>
                <a:t> 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D701E15-37BE-1B4B-BD05-C9110B63B81E}"/>
              </a:ext>
            </a:extLst>
          </p:cNvPr>
          <p:cNvSpPr/>
          <p:nvPr/>
        </p:nvSpPr>
        <p:spPr>
          <a:xfrm>
            <a:off x="3048000" y="339734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400" dirty="0">
                <a:latin typeface="Rubik Medium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REFORMA DO SISTEMA ELEITORAL, CÍRCULOS E MANDATOS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6D3AF1-95CD-DA49-8F1F-66A7376ADC3C}"/>
              </a:ext>
            </a:extLst>
          </p:cNvPr>
          <p:cNvSpPr/>
          <p:nvPr/>
        </p:nvSpPr>
        <p:spPr>
          <a:xfrm>
            <a:off x="1405080" y="4701682"/>
            <a:ext cx="938184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dirty="0">
                <a:latin typeface="Rubik Medium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Grupo de trabalho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400" dirty="0">
                <a:latin typeface="Rubik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dirty="0">
                <a:latin typeface="Rubik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DAVID JUSTINO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dirty="0">
                <a:latin typeface="Rubik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(Coordenação)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500" dirty="0">
                <a:latin typeface="Rubik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dirty="0">
                <a:latin typeface="Rubik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ANDRÉ COELHO LIMA, ANTÓNIO CAPUCHO, GLÓRIA SARMENTO, MIGUEL POIARES MADURO e NUNO SAMPAIO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dirty="0">
                <a:latin typeface="Rubik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dirty="0">
                <a:latin typeface="Rubik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LISBOA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dirty="0">
                <a:latin typeface="Rubik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050" dirty="0">
                <a:latin typeface="Rubik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Julho de 2021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050" dirty="0">
                <a:latin typeface="Rubik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2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93E6A-7942-014A-A6D6-4B693B8C4AED}"/>
              </a:ext>
            </a:extLst>
          </p:cNvPr>
          <p:cNvSpPr txBox="1"/>
          <p:nvPr/>
        </p:nvSpPr>
        <p:spPr>
          <a:xfrm>
            <a:off x="1705477" y="1309258"/>
            <a:ext cx="85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Reforma do Sistema Eleitoral Português: os problemas identificados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3D4D0-FA91-404F-9DE0-F4CDA7AADDBB}"/>
              </a:ext>
            </a:extLst>
          </p:cNvPr>
          <p:cNvSpPr/>
          <p:nvPr/>
        </p:nvSpPr>
        <p:spPr>
          <a:xfrm>
            <a:off x="1705478" y="1934696"/>
            <a:ext cx="8869680" cy="75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6500B-3FDE-8D48-A231-802EAE87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3" y="157709"/>
            <a:ext cx="3813335" cy="670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B31EF-0986-4147-AA33-C720F8B49EF6}"/>
              </a:ext>
            </a:extLst>
          </p:cNvPr>
          <p:cNvSpPr txBox="1"/>
          <p:nvPr/>
        </p:nvSpPr>
        <p:spPr>
          <a:xfrm>
            <a:off x="1705478" y="2366956"/>
            <a:ext cx="904213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O sistema eleitoral é um dos pilares fundamentais do sistema político porque nele encerra as questões da </a:t>
            </a:r>
            <a:r>
              <a:rPr lang="pt-PT" dirty="0"/>
              <a:t>representação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, da </a:t>
            </a:r>
            <a:r>
              <a:rPr lang="pt-PT" dirty="0"/>
              <a:t>legitimidade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, da </a:t>
            </a:r>
            <a:r>
              <a:rPr lang="pt-PT" dirty="0"/>
              <a:t>eficácia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 e do </a:t>
            </a:r>
            <a:r>
              <a:rPr lang="pt-PT" dirty="0"/>
              <a:t>equilíbrio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 de poderes entre os órgãos de soberania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O atual sistema eleitoral tem a sua origem no </a:t>
            </a:r>
            <a:r>
              <a:rPr lang="pt-BR" dirty="0"/>
              <a:t>sistema adoptado para a Assembleia Constituinte, em 1975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e, de então para cá, as alterações propostas não conseguiram reunir o consenso mínimo entre as forças partidárias, revelando-se inconsequentes. </a:t>
            </a:r>
            <a:r>
              <a:rPr lang="pt-BR" dirty="0"/>
              <a:t>O sistema eleitoral é mais antigo que a atual configuração do sistema político e mantem-se inalterável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Sendo um </a:t>
            </a:r>
            <a:r>
              <a:rPr lang="pt-BR" dirty="0"/>
              <a:t>sistema de representação proporcional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ele deveria refletir as alterações que a sociedade e a distribuição dos eleitores pelo território registaram nos 46 anos da sua existência. Como tal não aconteceu, a desadequação torna-se por demais evidente. A profunda desigualdade entre a dimensão dos grandes e dos pequenos círculos eleitorais expressa-se na diferença entre o círculo mais pequeno que elege 2 deputados e o maior que elege 48.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93E6A-7942-014A-A6D6-4B693B8C4AED}"/>
              </a:ext>
            </a:extLst>
          </p:cNvPr>
          <p:cNvSpPr txBox="1"/>
          <p:nvPr/>
        </p:nvSpPr>
        <p:spPr>
          <a:xfrm>
            <a:off x="1705477" y="1309258"/>
            <a:ext cx="85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Reforma do Sistema Eleitoral Português: os problemas identificados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3D4D0-FA91-404F-9DE0-F4CDA7AADDBB}"/>
              </a:ext>
            </a:extLst>
          </p:cNvPr>
          <p:cNvSpPr/>
          <p:nvPr/>
        </p:nvSpPr>
        <p:spPr>
          <a:xfrm>
            <a:off x="1705478" y="1934696"/>
            <a:ext cx="8869680" cy="75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6500B-3FDE-8D48-A231-802EAE87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3" y="157709"/>
            <a:ext cx="3813335" cy="670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B31EF-0986-4147-AA33-C720F8B49EF6}"/>
              </a:ext>
            </a:extLst>
          </p:cNvPr>
          <p:cNvSpPr txBox="1"/>
          <p:nvPr/>
        </p:nvSpPr>
        <p:spPr>
          <a:xfrm>
            <a:off x="1705478" y="2366956"/>
            <a:ext cx="9042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As assimetrias territoriais foram ainda agravadas pelo recurso ao método de </a:t>
            </a:r>
            <a:r>
              <a:rPr lang="pt-BR" dirty="0" err="1"/>
              <a:t>Hondt</a:t>
            </a:r>
            <a:r>
              <a:rPr lang="pt-BR" dirty="0"/>
              <a:t>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na distribuição dos mandatos pelos círculos e da conversão dos votos em deputados eleitos. É reconhecido que aquele método é o menos proporcional, tendendo a favorecer os grandes círculos e os grandes partidos políticos.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A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dirty="0"/>
              <a:t>limitada identificação dos eleitores com os eleitos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, o desconhecimento daqueles e o seu crescente alheamento, reduz a confiança dos eleitores, degrada o funcionamento do sistema político e a qualidade da democracia.</a:t>
            </a:r>
          </a:p>
        </p:txBody>
      </p:sp>
    </p:spTree>
    <p:extLst>
      <p:ext uri="{BB962C8B-B14F-4D97-AF65-F5344CB8AC3E}">
        <p14:creationId xmlns:p14="http://schemas.microsoft.com/office/powerpoint/2010/main" val="42022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93E6A-7942-014A-A6D6-4B693B8C4AED}"/>
              </a:ext>
            </a:extLst>
          </p:cNvPr>
          <p:cNvSpPr txBox="1"/>
          <p:nvPr/>
        </p:nvSpPr>
        <p:spPr>
          <a:xfrm>
            <a:off x="1705477" y="1309258"/>
            <a:ext cx="886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Reforma do Sistema Eleitoral Português: a proposta do Partido Social Democrata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3D4D0-FA91-404F-9DE0-F4CDA7AADDBB}"/>
              </a:ext>
            </a:extLst>
          </p:cNvPr>
          <p:cNvSpPr/>
          <p:nvPr/>
        </p:nvSpPr>
        <p:spPr>
          <a:xfrm>
            <a:off x="1705478" y="1934696"/>
            <a:ext cx="8869680" cy="75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6500B-3FDE-8D48-A231-802EAE87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3" y="157709"/>
            <a:ext cx="3813335" cy="670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B31EF-0986-4147-AA33-C720F8B49EF6}"/>
              </a:ext>
            </a:extLst>
          </p:cNvPr>
          <p:cNvSpPr txBox="1"/>
          <p:nvPr/>
        </p:nvSpPr>
        <p:spPr>
          <a:xfrm>
            <a:off x="1705478" y="2366956"/>
            <a:ext cx="9042133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Uma reforma equilibrada, aberta a um </a:t>
            </a:r>
            <a:r>
              <a:rPr lang="pt-PT" dirty="0"/>
              <a:t>compromisso alargado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Não representa uma ruptura 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com o sistema atual, melhora-o e abre para o seu desenvolvimento gradual.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Reduz o número de deputados 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sem afetar proporcionalidade.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Promove uma maior </a:t>
            </a:r>
            <a:r>
              <a:rPr lang="pt-PT" dirty="0"/>
              <a:t>aproximação entre eleitores e eleitos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, reduzindo a dimensão dos círculos que elegem </a:t>
            </a:r>
            <a:r>
              <a:rPr lang="pt-PT" dirty="0"/>
              <a:t>um mínimo de 3 e um máximo de 9 deputados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Introduz um mecanismo de </a:t>
            </a:r>
            <a:r>
              <a:rPr lang="pt-PT" dirty="0"/>
              <a:t>discriminação positiva 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para os pequenos círculos eleitorais.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Garante </a:t>
            </a:r>
            <a:r>
              <a:rPr lang="pt-PT" dirty="0"/>
              <a:t>a mesma proporcionalidade do sistema atual 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e a </a:t>
            </a:r>
            <a:r>
              <a:rPr lang="pt-PT" dirty="0"/>
              <a:t>representação dos pequenos partidos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8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93E6A-7942-014A-A6D6-4B693B8C4AED}"/>
              </a:ext>
            </a:extLst>
          </p:cNvPr>
          <p:cNvSpPr txBox="1"/>
          <p:nvPr/>
        </p:nvSpPr>
        <p:spPr>
          <a:xfrm>
            <a:off x="1704732" y="1045358"/>
            <a:ext cx="388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Redução do número de mandatos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3D4D0-FA91-404F-9DE0-F4CDA7AADDBB}"/>
              </a:ext>
            </a:extLst>
          </p:cNvPr>
          <p:cNvSpPr/>
          <p:nvPr/>
        </p:nvSpPr>
        <p:spPr>
          <a:xfrm>
            <a:off x="1705478" y="1677620"/>
            <a:ext cx="8869680" cy="75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555B9-996E-A54C-985F-C8DE28F5544C}"/>
              </a:ext>
            </a:extLst>
          </p:cNvPr>
          <p:cNvSpPr txBox="1"/>
          <p:nvPr/>
        </p:nvSpPr>
        <p:spPr>
          <a:xfrm>
            <a:off x="1704732" y="1566952"/>
            <a:ext cx="24256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230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F0679-AEA4-8449-BF84-CC3E90C58751}"/>
              </a:ext>
            </a:extLst>
          </p:cNvPr>
          <p:cNvSpPr txBox="1"/>
          <p:nvPr/>
        </p:nvSpPr>
        <p:spPr>
          <a:xfrm>
            <a:off x="6096000" y="1566952"/>
            <a:ext cx="24256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215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71D47-527B-C64D-B85E-38B42B9260B4}"/>
              </a:ext>
            </a:extLst>
          </p:cNvPr>
          <p:cNvSpPr txBox="1"/>
          <p:nvPr/>
        </p:nvSpPr>
        <p:spPr>
          <a:xfrm>
            <a:off x="1753223" y="3165763"/>
            <a:ext cx="34596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arabi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Assimetria territorial dos círculos eleitorais</a:t>
            </a:r>
          </a:p>
          <a:p>
            <a:pPr marL="400050" indent="-400050">
              <a:buFont typeface="+mj-lt"/>
              <a:buAutoNum type="arabi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Risco de fragmentação da oferta partidária</a:t>
            </a:r>
          </a:p>
          <a:p>
            <a:pPr marL="400050" indent="-400050">
              <a:buFont typeface="+mj-lt"/>
              <a:buAutoNum type="arabi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Reduzida identificação dos eleitores com os candidatos e eleitos.</a:t>
            </a:r>
          </a:p>
          <a:p>
            <a:pPr marL="400050" indent="-400050">
              <a:buFont typeface="+mj-lt"/>
              <a:buAutoNum type="arabi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Favorece os grandes círculos e os maiores partidos políticos.</a:t>
            </a:r>
          </a:p>
          <a:p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DA750-EF10-B340-9337-9FB66991B825}"/>
              </a:ext>
            </a:extLst>
          </p:cNvPr>
          <p:cNvSpPr txBox="1"/>
          <p:nvPr/>
        </p:nvSpPr>
        <p:spPr>
          <a:xfrm>
            <a:off x="6140318" y="3165763"/>
            <a:ext cx="3503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arabi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Ganha mais eficiência, garantindo a mesma proporcionalidade</a:t>
            </a:r>
          </a:p>
          <a:p>
            <a:pPr marL="400050" indent="-400050">
              <a:buFont typeface="+mj-lt"/>
              <a:buAutoNum type="arabi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Diminui o risco de empates e de ingovernabilidade</a:t>
            </a:r>
          </a:p>
          <a:p>
            <a:pPr marL="400050" indent="-400050">
              <a:buFont typeface="+mj-lt"/>
              <a:buAutoNum type="arabi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Atenua as assimetrias territoriais com medidas complementares.</a:t>
            </a:r>
          </a:p>
          <a:p>
            <a:pPr marL="400050" indent="-400050">
              <a:buFont typeface="+mj-lt"/>
              <a:buAutoNum type="arabi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Pressupõe a substituição do método de </a:t>
            </a:r>
            <a:r>
              <a:rPr lang="pt-PT" dirty="0" err="1">
                <a:solidFill>
                  <a:schemeClr val="bg2">
                    <a:lumMod val="50000"/>
                  </a:schemeClr>
                </a:solidFill>
              </a:rPr>
              <a:t>Hondt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 pelo do quociente na distribuição dos mandatos por círculos.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6500B-3FDE-8D48-A231-802EAE87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3" y="157709"/>
            <a:ext cx="3813335" cy="6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/>
      <p:bldP spid="10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53D4D0-FA91-404F-9DE0-F4CDA7AADDBB}"/>
              </a:ext>
            </a:extLst>
          </p:cNvPr>
          <p:cNvSpPr/>
          <p:nvPr/>
        </p:nvSpPr>
        <p:spPr>
          <a:xfrm flipV="1">
            <a:off x="543637" y="1684605"/>
            <a:ext cx="10648584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D390C-10EF-B549-80D6-05A6B007996C}"/>
              </a:ext>
            </a:extLst>
          </p:cNvPr>
          <p:cNvSpPr txBox="1"/>
          <p:nvPr/>
        </p:nvSpPr>
        <p:spPr>
          <a:xfrm>
            <a:off x="543636" y="1076299"/>
            <a:ext cx="502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Eleitores e Eleitos na Europa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B38CC1-F7A6-5145-8F68-2FBB4646A9D7}"/>
              </a:ext>
            </a:extLst>
          </p:cNvPr>
          <p:cNvSpPr txBox="1"/>
          <p:nvPr/>
        </p:nvSpPr>
        <p:spPr>
          <a:xfrm>
            <a:off x="453577" y="6167139"/>
            <a:ext cx="13388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Fonte: José Ribeiro e Castro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EE3EBC-9552-B245-9A29-E27C86A0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3" y="157709"/>
            <a:ext cx="3813335" cy="67081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E6B189-31E0-0449-8EDB-606BAC56A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87446"/>
              </p:ext>
            </p:extLst>
          </p:nvPr>
        </p:nvGraphicFramePr>
        <p:xfrm>
          <a:off x="700420" y="1847292"/>
          <a:ext cx="5175708" cy="435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123">
                  <a:extLst>
                    <a:ext uri="{9D8B030D-6E8A-4147-A177-3AD203B41FA5}">
                      <a16:colId xmlns:a16="http://schemas.microsoft.com/office/drawing/2014/main" val="3924529760"/>
                    </a:ext>
                  </a:extLst>
                </a:gridCol>
                <a:gridCol w="589718">
                  <a:extLst>
                    <a:ext uri="{9D8B030D-6E8A-4147-A177-3AD203B41FA5}">
                      <a16:colId xmlns:a16="http://schemas.microsoft.com/office/drawing/2014/main" val="679952182"/>
                    </a:ext>
                  </a:extLst>
                </a:gridCol>
                <a:gridCol w="698172">
                  <a:extLst>
                    <a:ext uri="{9D8B030D-6E8A-4147-A177-3AD203B41FA5}">
                      <a16:colId xmlns:a16="http://schemas.microsoft.com/office/drawing/2014/main" val="3061680885"/>
                    </a:ext>
                  </a:extLst>
                </a:gridCol>
                <a:gridCol w="543823">
                  <a:extLst>
                    <a:ext uri="{9D8B030D-6E8A-4147-A177-3AD203B41FA5}">
                      <a16:colId xmlns:a16="http://schemas.microsoft.com/office/drawing/2014/main" val="1635172269"/>
                    </a:ext>
                  </a:extLst>
                </a:gridCol>
                <a:gridCol w="589718">
                  <a:extLst>
                    <a:ext uri="{9D8B030D-6E8A-4147-A177-3AD203B41FA5}">
                      <a16:colId xmlns:a16="http://schemas.microsoft.com/office/drawing/2014/main" val="789778788"/>
                    </a:ext>
                  </a:extLst>
                </a:gridCol>
                <a:gridCol w="589718">
                  <a:extLst>
                    <a:ext uri="{9D8B030D-6E8A-4147-A177-3AD203B41FA5}">
                      <a16:colId xmlns:a16="http://schemas.microsoft.com/office/drawing/2014/main" val="4137173033"/>
                    </a:ext>
                  </a:extLst>
                </a:gridCol>
                <a:gridCol w="589718">
                  <a:extLst>
                    <a:ext uri="{9D8B030D-6E8A-4147-A177-3AD203B41FA5}">
                      <a16:colId xmlns:a16="http://schemas.microsoft.com/office/drawing/2014/main" val="706961229"/>
                    </a:ext>
                  </a:extLst>
                </a:gridCol>
                <a:gridCol w="589718">
                  <a:extLst>
                    <a:ext uri="{9D8B030D-6E8A-4147-A177-3AD203B41FA5}">
                      <a16:colId xmlns:a16="http://schemas.microsoft.com/office/drawing/2014/main" val="933871961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País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Eleição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Eleitores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Deputados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Rácio 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Senadores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Dep + Sem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Rácio 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703141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4345976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Alemanha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61 675 529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86 989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79 274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94983302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Espanha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37 001 379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105 718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60 067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24366719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Holanda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13 282 255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88 548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59 032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32488039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Polónia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30 253 556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65 769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54 024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403943535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Itália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50 736 353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80 534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53 689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24303501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França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47 570 988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82 445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51 428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24411629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Portugal (PSD)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2019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10 810 674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215</a:t>
                      </a: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51 479</a:t>
                      </a: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215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50 282</a:t>
                      </a: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403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Portugal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10 810 674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47 003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47 003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2394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Hungria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8 312 173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41 770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41 770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31090073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Roménia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18 964 642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57 469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40 697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79499237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Bélgica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8 167 709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54 451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38 894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247654528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Grécia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9 962 261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33 208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33 208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279021270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Rep. Checa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8 374 501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41 873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29 802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4941803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Eslováquia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4 432 419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29 549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29 549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35079375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Bulgária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6 838 235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28 493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28 493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08379162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Áustria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6 396 812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34 955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26 216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301103781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Croácia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3 672 555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24 322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24 322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81227970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Dinamarca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4 298 145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24 012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24 012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61444135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Finlândia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4 510 040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22 550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22 550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201174830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Suécia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7 495 936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21 478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21 478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31856957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Eslovénia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1 712 676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19 030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19 030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3427080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Irlanda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3 502 044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21 888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15 918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66791364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Letónia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1 548 100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15 481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15 481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386935949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Lituânia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2 457 722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17 431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13 579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130635080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Chipre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543 186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9 207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9 207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96543547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Estónia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887 419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8 786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8 786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31662996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Luxemburgo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259 887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4 331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4 331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395585617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Malta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341 856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3 419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3 419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b"/>
                </a:tc>
                <a:extLst>
                  <a:ext uri="{0D108BD9-81ED-4DB2-BD59-A6C34878D82A}">
                    <a16:rowId xmlns:a16="http://schemas.microsoft.com/office/drawing/2014/main" val="27058002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C913518-128A-EB43-AB3F-B5244B035D06}"/>
              </a:ext>
            </a:extLst>
          </p:cNvPr>
          <p:cNvSpPr txBox="1"/>
          <p:nvPr/>
        </p:nvSpPr>
        <p:spPr>
          <a:xfrm>
            <a:off x="6874088" y="1991642"/>
            <a:ext cx="3873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Portugal mantém a sua posição relativa na relação entre número de eleitores e o número de mandatos no quadro dos diferentes sistemas eleitorais na Europa. </a:t>
            </a:r>
          </a:p>
          <a:p>
            <a:endParaRPr lang="pt-PT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Entre os países com pelo menos 10 mil eleitores, Portugal apresenta o rácio mais favorável juntamente com a Roménia. A proposta de 215 mandatos não altera essa posição.</a:t>
            </a:r>
          </a:p>
        </p:txBody>
      </p:sp>
    </p:spTree>
    <p:extLst>
      <p:ext uri="{BB962C8B-B14F-4D97-AF65-F5344CB8AC3E}">
        <p14:creationId xmlns:p14="http://schemas.microsoft.com/office/powerpoint/2010/main" val="30057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53D4D0-FA91-404F-9DE0-F4CDA7AADDBB}"/>
              </a:ext>
            </a:extLst>
          </p:cNvPr>
          <p:cNvSpPr/>
          <p:nvPr/>
        </p:nvSpPr>
        <p:spPr>
          <a:xfrm flipV="1">
            <a:off x="543637" y="1684605"/>
            <a:ext cx="10648584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D390C-10EF-B549-80D6-05A6B007996C}"/>
              </a:ext>
            </a:extLst>
          </p:cNvPr>
          <p:cNvSpPr txBox="1"/>
          <p:nvPr/>
        </p:nvSpPr>
        <p:spPr>
          <a:xfrm>
            <a:off x="543636" y="1076299"/>
            <a:ext cx="502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Eleitores e Eleitos na Europa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EE3EBC-9552-B245-9A29-E27C86A0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3" y="157709"/>
            <a:ext cx="3813335" cy="670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36C3B7-C795-A44C-8016-2C91B9326E87}"/>
              </a:ext>
            </a:extLst>
          </p:cNvPr>
          <p:cNvSpPr txBox="1"/>
          <p:nvPr/>
        </p:nvSpPr>
        <p:spPr>
          <a:xfrm>
            <a:off x="7318698" y="1988356"/>
            <a:ext cx="3873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Identifica-se uma relação linear entre o número de eleitores e o número de mandatos.</a:t>
            </a:r>
          </a:p>
          <a:p>
            <a:endParaRPr lang="pt-PT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O aumento do número de leitores inscritos verificado em Portugal, deve-se, em grande parte, ao recenseamento automático de emigrantes. Caso não se tivesse registado esse aumento, Portugal teria um posicionamento correspondente à tendência.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3664F-B26D-7F45-BC69-B874E794E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36" y="1847292"/>
            <a:ext cx="6299091" cy="491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93E6A-7942-014A-A6D6-4B693B8C4AED}"/>
              </a:ext>
            </a:extLst>
          </p:cNvPr>
          <p:cNvSpPr txBox="1"/>
          <p:nvPr/>
        </p:nvSpPr>
        <p:spPr>
          <a:xfrm>
            <a:off x="1704732" y="1302434"/>
            <a:ext cx="507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Configuração de círculos plurinominais e distribuição de mandatos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3D4D0-FA91-404F-9DE0-F4CDA7AADDBB}"/>
              </a:ext>
            </a:extLst>
          </p:cNvPr>
          <p:cNvSpPr/>
          <p:nvPr/>
        </p:nvSpPr>
        <p:spPr>
          <a:xfrm>
            <a:off x="1704732" y="2041824"/>
            <a:ext cx="8869680" cy="75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555B9-996E-A54C-985F-C8DE28F5544C}"/>
              </a:ext>
            </a:extLst>
          </p:cNvPr>
          <p:cNvSpPr txBox="1"/>
          <p:nvPr/>
        </p:nvSpPr>
        <p:spPr>
          <a:xfrm>
            <a:off x="1704732" y="1948765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F0679-AEA4-8449-BF84-CC3E90C58751}"/>
              </a:ext>
            </a:extLst>
          </p:cNvPr>
          <p:cNvSpPr txBox="1"/>
          <p:nvPr/>
        </p:nvSpPr>
        <p:spPr>
          <a:xfrm>
            <a:off x="6140318" y="1948765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15173-9ECA-8E4C-92F1-91A2B46FDA7E}"/>
              </a:ext>
            </a:extLst>
          </p:cNvPr>
          <p:cNvSpPr txBox="1"/>
          <p:nvPr/>
        </p:nvSpPr>
        <p:spPr>
          <a:xfrm>
            <a:off x="2636397" y="2494770"/>
            <a:ext cx="2087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b="1" dirty="0">
                <a:solidFill>
                  <a:schemeClr val="bg2">
                    <a:lumMod val="50000"/>
                  </a:schemeClr>
                </a:solidFill>
              </a:rPr>
              <a:t>cenário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9FE1A-7E29-2C4A-A534-AA3188F75115}"/>
              </a:ext>
            </a:extLst>
          </p:cNvPr>
          <p:cNvSpPr txBox="1"/>
          <p:nvPr/>
        </p:nvSpPr>
        <p:spPr>
          <a:xfrm>
            <a:off x="7071982" y="2464290"/>
            <a:ext cx="2273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b="1" dirty="0">
                <a:solidFill>
                  <a:schemeClr val="bg2">
                    <a:lumMod val="50000"/>
                  </a:schemeClr>
                </a:solidFill>
              </a:rPr>
              <a:t>critérios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71D47-527B-C64D-B85E-38B42B9260B4}"/>
              </a:ext>
            </a:extLst>
          </p:cNvPr>
          <p:cNvSpPr txBox="1"/>
          <p:nvPr/>
        </p:nvSpPr>
        <p:spPr>
          <a:xfrm>
            <a:off x="2636397" y="3429000"/>
            <a:ext cx="3230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arabi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Decompõe os 5 círculos maiores do Continente.</a:t>
            </a:r>
          </a:p>
          <a:p>
            <a:pPr marL="400050" indent="-400050">
              <a:buFont typeface="+mj-lt"/>
              <a:buAutoNum type="arabicPeriod"/>
            </a:pPr>
            <a:r>
              <a:rPr lang="pt-PT" dirty="0"/>
              <a:t>Total de 30 círculos do Território Nacional 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que elegem </a:t>
            </a:r>
            <a:r>
              <a:rPr lang="pt-PT" b="1" dirty="0"/>
              <a:t>176 deputados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400050" indent="-400050">
              <a:buFont typeface="+mj-lt"/>
              <a:buAutoNum type="arabi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1 </a:t>
            </a:r>
            <a:r>
              <a:rPr lang="pt-PT" b="1" dirty="0"/>
              <a:t>círculo de compensação 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que elege </a:t>
            </a:r>
            <a:r>
              <a:rPr lang="pt-PT" b="1" dirty="0"/>
              <a:t>34 deputados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400050" indent="-400050">
              <a:buFont typeface="+mj-lt"/>
              <a:buAutoNum type="arabi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Atribui </a:t>
            </a:r>
            <a:r>
              <a:rPr lang="pt-PT" b="1" dirty="0"/>
              <a:t>mais um mandato 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ao </a:t>
            </a:r>
            <a:r>
              <a:rPr lang="pt-PT" dirty="0"/>
              <a:t>Círculo da Europa.</a:t>
            </a:r>
          </a:p>
          <a:p>
            <a:pPr marL="400050" indent="-400050">
              <a:buFont typeface="+mj-lt"/>
              <a:buAutoNum type="arabi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Total de </a:t>
            </a:r>
            <a:r>
              <a:rPr lang="pt-PT" b="1" dirty="0"/>
              <a:t>215 deputados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DA750-EF10-B340-9337-9FB66991B825}"/>
              </a:ext>
            </a:extLst>
          </p:cNvPr>
          <p:cNvSpPr txBox="1"/>
          <p:nvPr/>
        </p:nvSpPr>
        <p:spPr>
          <a:xfrm>
            <a:off x="7071982" y="3429000"/>
            <a:ext cx="3798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alphaU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Distribuição dos mandatos pelos círculos do território nacional pelo </a:t>
            </a:r>
            <a:r>
              <a:rPr lang="pt-PT" b="1" dirty="0"/>
              <a:t>método do quociente.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alphaU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Atribui um </a:t>
            </a:r>
            <a:r>
              <a:rPr lang="pt-PT" b="1" dirty="0"/>
              <a:t>bónus de 1 mandato 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a todos os círculos do território nacional. </a:t>
            </a:r>
          </a:p>
          <a:p>
            <a:pPr marL="400050" indent="-400050">
              <a:buFont typeface="+mj-lt"/>
              <a:buAutoNum type="alphaUcPeriod"/>
            </a:pP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Conversão de votos em mandatos recorrendo ao método de </a:t>
            </a:r>
            <a:r>
              <a:rPr lang="pt-PT" dirty="0" err="1">
                <a:solidFill>
                  <a:schemeClr val="bg2">
                    <a:lumMod val="50000"/>
                  </a:schemeClr>
                </a:solidFill>
              </a:rPr>
              <a:t>Hondt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2546F5-E3D3-C347-A18C-0C5F2BF19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3" y="157709"/>
            <a:ext cx="3813335" cy="6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/>
      <p:bldP spid="8" grpId="0"/>
      <p:bldP spid="9" grpId="0"/>
      <p:bldP spid="10" grpId="0" build="p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9676</TotalTime>
  <Words>2155</Words>
  <Application>Microsoft Office PowerPoint</Application>
  <PresentationFormat>Ecrã Panorâmico</PresentationFormat>
  <Paragraphs>753</Paragraphs>
  <Slides>16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4" baseType="lpstr">
      <vt:lpstr>Meiryo</vt:lpstr>
      <vt:lpstr>Arial</vt:lpstr>
      <vt:lpstr>Avenir Next Condensed Regular</vt:lpstr>
      <vt:lpstr>Calibri</vt:lpstr>
      <vt:lpstr>Calibri Light</vt:lpstr>
      <vt:lpstr>Rubik</vt:lpstr>
      <vt:lpstr>Rubik Medium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Luis Filipe Dias</cp:lastModifiedBy>
  <cp:revision>75</cp:revision>
  <cp:lastPrinted>2021-07-21T10:08:21Z</cp:lastPrinted>
  <dcterms:created xsi:type="dcterms:W3CDTF">2021-04-27T11:10:59Z</dcterms:created>
  <dcterms:modified xsi:type="dcterms:W3CDTF">2021-07-23T14:28:57Z</dcterms:modified>
</cp:coreProperties>
</file>